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9" r:id="rId2"/>
    <p:sldId id="382" r:id="rId3"/>
    <p:sldId id="368" r:id="rId4"/>
    <p:sldId id="365" r:id="rId5"/>
    <p:sldId id="331" r:id="rId6"/>
    <p:sldId id="384" r:id="rId7"/>
    <p:sldId id="371" r:id="rId8"/>
    <p:sldId id="360" r:id="rId9"/>
    <p:sldId id="376" r:id="rId10"/>
    <p:sldId id="305" r:id="rId11"/>
    <p:sldId id="352" r:id="rId12"/>
    <p:sldId id="370" r:id="rId13"/>
    <p:sldId id="327" r:id="rId14"/>
    <p:sldId id="380" r:id="rId15"/>
    <p:sldId id="333" r:id="rId16"/>
    <p:sldId id="332" r:id="rId17"/>
    <p:sldId id="3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9917E2-D270-4475-A266-C0BECD627B25}">
          <p14:sldIdLst>
            <p14:sldId id="379"/>
            <p14:sldId id="382"/>
            <p14:sldId id="368"/>
            <p14:sldId id="365"/>
            <p14:sldId id="331"/>
            <p14:sldId id="384"/>
            <p14:sldId id="371"/>
            <p14:sldId id="360"/>
            <p14:sldId id="376"/>
            <p14:sldId id="305"/>
            <p14:sldId id="352"/>
            <p14:sldId id="370"/>
            <p14:sldId id="327"/>
            <p14:sldId id="380"/>
            <p14:sldId id="333"/>
            <p14:sldId id="332"/>
            <p14:sldId id="383"/>
          </p14:sldIdLst>
        </p14:section>
        <p14:section name="Untitled Section" id="{FA39CF67-373D-4C16-AA0A-6F82A7D5F6F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5050"/>
    <a:srgbClr val="008000"/>
    <a:srgbClr val="9900CC"/>
    <a:srgbClr val="CC00CC"/>
    <a:srgbClr val="FF66FF"/>
    <a:srgbClr val="CC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89320" autoAdjust="0"/>
  </p:normalViewPr>
  <p:slideViewPr>
    <p:cSldViewPr snapToGrid="0">
      <p:cViewPr>
        <p:scale>
          <a:sx n="70" d="100"/>
          <a:sy n="70" d="100"/>
        </p:scale>
        <p:origin x="-112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73E32-7540-4FD1-9564-9849153F58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A2050-2D25-40C8-96FF-080FB40A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8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এখানে</a:t>
            </a:r>
            <a:r>
              <a:rPr lang="bn-BD" baseline="0" dirty="0" smtClean="0"/>
              <a:t> দুই মিনিট সময় ব্যয়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0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8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শিক্ষক তাঁর নিজের মত করেও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শিক্ষার্থীদের বিভিন্ন ধরনের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প্রশ্ন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0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latin typeface="NikoshBAN" pitchFamily="2" charset="0"/>
                <a:cs typeface="NikoshBAN" pitchFamily="2" charset="0"/>
                <a:sym typeface="Wingdings"/>
              </a:rPr>
              <a:t>সময়ের পরিবর্তন হচ্ছে। কিন্তু 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গাছ-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পালা এবং দালান-কোঠার অবস্থান কেমন?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  <a:sym typeface="Wingdings"/>
              </a:rPr>
              <a:t>বস্তুর এ অবস্থাকে কী বলা যেতে পারে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7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তিন মিনিট সময় ব্যয়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প্রয়োজনে শিক্ষক সহযোগিতা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78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atin typeface="NikoshBAN" pitchFamily="2" charset="0"/>
                <a:cs typeface="NikoshBAN" pitchFamily="2" charset="0"/>
                <a:sym typeface="Wingdings"/>
              </a:rPr>
              <a:t>সময়ের পরিবর্তনের সাথে  সাথে ট্রেনের অবস্থানের পরিবর্তন হচ্ছে। একে কী বলা যেতে পারে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  <a:sym typeface="Wingdings"/>
              </a:rPr>
              <a:t>তাহলে বস্তুর এ ভাবে থাকাকে আমরা কী বলতে পারি?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0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স্লাইডে দুই মিনিট সময় ব্যয় করা যেতে পারে।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মাধ্যমে শিক্ষক ব্যাখ্যা করে ছাত্রদের গতি বুঝিয়ে দিবেন।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1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 একাধিক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দল গঠন করে দলীয় কাজ দিতে পারেন।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প্রয়োজনে 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দলীয় কাজে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সহযোগিতা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6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smtClean="0"/>
          </a:p>
          <a:p>
            <a:r>
              <a:rPr lang="bn-BD" baseline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6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2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2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3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68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7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1"/>
            </a:gs>
            <a:gs pos="100000">
              <a:schemeClr val="bg1"/>
            </a:gs>
            <a:gs pos="99000">
              <a:srgbClr val="21D6E0"/>
            </a:gs>
            <a:gs pos="100000">
              <a:srgbClr val="0087E6"/>
            </a:gs>
            <a:gs pos="100000">
              <a:srgbClr val="5AB1EF"/>
            </a:gs>
            <a:gs pos="100000">
              <a:srgbClr val="0087E6"/>
            </a:gs>
            <a:gs pos="100000">
              <a:srgbClr val="FFFFFF"/>
            </a:gs>
            <a:gs pos="100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30D7-F4BC-4647-B57B-8C1F535B569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gif"/><Relationship Id="rId5" Type="http://schemas.openxmlformats.org/officeDocument/2006/relationships/image" Target="../media/image5.png"/><Relationship Id="rId10" Type="http://schemas.openxmlformats.org/officeDocument/2006/relationships/image" Target="../media/image9.gif"/><Relationship Id="rId4" Type="http://schemas.openxmlformats.org/officeDocument/2006/relationships/image" Target="../media/image4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94510" y="638353"/>
            <a:ext cx="6664036" cy="5520906"/>
            <a:chOff x="1094510" y="793630"/>
            <a:chExt cx="6664036" cy="5520906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6" name="Group 5"/>
            <p:cNvGrpSpPr/>
            <p:nvPr/>
          </p:nvGrpSpPr>
          <p:grpSpPr>
            <a:xfrm>
              <a:off x="1094510" y="793630"/>
              <a:ext cx="6664036" cy="5520906"/>
              <a:chOff x="1052945" y="1011382"/>
              <a:chExt cx="6664036" cy="4336474"/>
            </a:xfrm>
            <a:grpFill/>
          </p:grpSpPr>
          <p:sp>
            <p:nvSpPr>
              <p:cNvPr id="8" name="Cloud 7"/>
              <p:cNvSpPr/>
              <p:nvPr/>
            </p:nvSpPr>
            <p:spPr>
              <a:xfrm>
                <a:off x="1052945" y="1011382"/>
                <a:ext cx="6664036" cy="4336474"/>
              </a:xfrm>
              <a:prstGeom prst="cloud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93729" y="2977722"/>
                <a:ext cx="5153889" cy="161970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>
                <a:spAutoFit/>
              </a:bodyPr>
              <a:lstStyle/>
              <a:p>
                <a:pPr marL="571500" indent="-571500" algn="ctr">
                  <a:buFont typeface="Wingdings"/>
                  <a:buChar char="Ü"/>
                </a:pPr>
                <a:r>
                  <a:rPr lang="bn-BD" sz="32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সম্ম</a:t>
                </a:r>
                <a:r>
                  <a:rPr lang="bn-BD" sz="32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া</a:t>
                </a:r>
                <a:r>
                  <a:rPr lang="bn-BD" sz="32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নিত </a:t>
                </a:r>
                <a:r>
                  <a:rPr lang="bn-BD" sz="32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কন্টেন্ট </a:t>
                </a:r>
                <a:r>
                  <a:rPr lang="bn-BD" sz="32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ব্যবহারকারী/ শিক্ষকবৃন্দ এই কন্টেন্টটি পাঠদানের পূর্বে স্লাইড নোটের নির্দেশনাগুলো পড়ে নিলে ভালো হবে।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182481" y="1863632"/>
              <a:ext cx="4572000" cy="120032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571500" indent="-571500" algn="ctr">
                <a:buFont typeface="Wingdings"/>
                <a:buChar char="Ü"/>
              </a:pPr>
              <a:r>
                <a:rPr lang="bn-BD" sz="3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এই স্লাইডটি শিক্ষকবৃন্দ তথা কন্টেন্ট ব্যবহারকারীর জন্য: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78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541382"/>
              </p:ext>
            </p:extLst>
          </p:nvPr>
        </p:nvGraphicFramePr>
        <p:xfrm>
          <a:off x="5932718" y="2443843"/>
          <a:ext cx="2944089" cy="283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Picture (32-bit)" r:id="rId4" imgW="4095720" imgH="4095720" progId="">
                  <p:embed/>
                </p:oleObj>
              </mc:Choice>
              <mc:Fallback>
                <p:oleObj name="Picture (32-bit)" r:id="rId4" imgW="4095720" imgH="4095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718" y="2443843"/>
                        <a:ext cx="2944089" cy="2832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7243811" y="3239702"/>
            <a:ext cx="342222" cy="1395599"/>
            <a:chOff x="-1339053" y="1442190"/>
            <a:chExt cx="342222" cy="1771463"/>
          </a:xfrm>
        </p:grpSpPr>
        <p:sp>
          <p:nvSpPr>
            <p:cNvPr id="37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243811" y="3057928"/>
            <a:ext cx="342222" cy="1771463"/>
            <a:chOff x="-1339053" y="1442190"/>
            <a:chExt cx="342222" cy="1771463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33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09838" y="3757147"/>
            <a:ext cx="385049" cy="348392"/>
            <a:chOff x="749528" y="2488738"/>
            <a:chExt cx="481442" cy="439213"/>
          </a:xfrm>
        </p:grpSpPr>
        <p:sp>
          <p:nvSpPr>
            <p:cNvPr id="46" name="Oval 45"/>
            <p:cNvSpPr/>
            <p:nvPr/>
          </p:nvSpPr>
          <p:spPr>
            <a:xfrm>
              <a:off x="749528" y="2488738"/>
              <a:ext cx="481442" cy="4392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930069" y="2642164"/>
              <a:ext cx="120360" cy="141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825829" y="4405064"/>
            <a:ext cx="1233606" cy="23262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আবদুল মান্নান</a:t>
            </a:r>
            <a:endParaRPr lang="en-US" sz="1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09872" y="5399219"/>
            <a:ext cx="4934858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গতিশীল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14197" y="5403130"/>
            <a:ext cx="4934858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3565" y="5184100"/>
            <a:ext cx="4676362" cy="1200329"/>
            <a:chOff x="1272640" y="4180528"/>
            <a:chExt cx="5302333" cy="1200329"/>
          </a:xfrm>
        </p:grpSpPr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606" y="4398482"/>
              <a:ext cx="1001486" cy="889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1272640" y="4180528"/>
              <a:ext cx="5302333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600" b="1" dirty="0">
                  <a:latin typeface="NikoshBAN" pitchFamily="2" charset="0"/>
                  <a:cs typeface="NikoshBAN" pitchFamily="2" charset="0"/>
                  <a:sym typeface="Wingdings"/>
                </a:rPr>
                <a:t>তাহলে বস্তুর এ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ভাবে থাকাকে আমরা কি বলতে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  <a:sym typeface="Wingdings"/>
                </a:rPr>
                <a:t>পারি?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46662" y="4961947"/>
            <a:ext cx="4676360" cy="1569660"/>
            <a:chOff x="1354924" y="4180528"/>
            <a:chExt cx="5302332" cy="1569660"/>
          </a:xfrm>
        </p:grpSpPr>
        <p:pic>
          <p:nvPicPr>
            <p:cNvPr id="49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477" y="4357535"/>
              <a:ext cx="1001486" cy="1125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354924" y="4180528"/>
              <a:ext cx="5302332" cy="15696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সময়ের পরিবর্তনের সাথে  সাথে ট্রেনের অবস্থানের পরিবর্তন হচ্ছে। একে কি বলা যেতে পারে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0" name="Picture 12" descr="C:\Users\DOEL\Desktop\GIF=25-9-14\tog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564"/>
            <a:ext cx="8557451" cy="18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0474" y="3398291"/>
            <a:ext cx="5250873" cy="2388360"/>
            <a:chOff x="1939636" y="1787236"/>
            <a:chExt cx="5250873" cy="2608100"/>
          </a:xfrm>
        </p:grpSpPr>
        <p:sp>
          <p:nvSpPr>
            <p:cNvPr id="6" name="Rectangle 5"/>
            <p:cNvSpPr/>
            <p:nvPr/>
          </p:nvSpPr>
          <p:spPr>
            <a:xfrm>
              <a:off x="2059157" y="2187813"/>
              <a:ext cx="4858602" cy="198295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  *এ পর্বে আমি পাঠ্য বইয়ের ৮</a:t>
              </a:r>
              <a:r>
                <a:rPr lang="en-US" sz="2800" dirty="0">
                  <a:latin typeface="NikoshBAN" pitchFamily="2" charset="0"/>
                  <a:cs typeface="NikoshBAN" pitchFamily="2" charset="0"/>
                  <a:sym typeface="Wingdings"/>
                </a:rPr>
                <a:t>3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পৃষ্ঠার নির্দেশনা মোতাবেক কলম ব্যবহার করে শিক্ষার্থীদেরকে হাতে-কলমে 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গতি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বুঝানোর চেষ্টা করব।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39636" y="1787236"/>
              <a:ext cx="5250873" cy="2608100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76682" y="2159782"/>
            <a:ext cx="7426035" cy="954107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কাজ: প্রিয় শিক্ষার্থী বন্ধুরা তোমরা এখন হাত দিয়ে একটি কলম ধরো এবং একে এদিক-সেদিক নাড়তে থাকো। -------( নির্দেশনা চলমান)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7974" y="5897490"/>
            <a:ext cx="5888172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 গতিকে আমরা কীভাবে সংজ্ঞায়িত করতে পারি?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3839" y="346541"/>
            <a:ext cx="1717557" cy="138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3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2107 C -0.03837 -0.01783 -0.09375 -0.01181 -0.09271 -0.00649 C -0.09236 0.00092 0.09306 -0.01343 0.09444 -0.00417 C 0.09479 0.00393 -0.06753 0.0125 -0.06667 0.02037 C -0.06632 0.02824 0.05017 0.01481 0.05139 0.02361 C 0.05174 0.03125 -0.02778 0.03333 -0.02743 0.04027 C -0.02708 0.04699 0.03299 0.03865 0.03351 0.0449 C 0.03368 0.04838 0.01719 0.05 0.00434 0.05138 " pathEditMode="relative" rAng="5196143" ptsTypes="ffffffff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4914128"/>
            <a:ext cx="8104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মধ্যে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লেখ।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8" descr="C:\Users\DOEL\Desktop\GIF=25-9-14\bus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84" y="395785"/>
            <a:ext cx="5648053" cy="41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2901" y="15511"/>
            <a:ext cx="2438400" cy="1149927"/>
            <a:chOff x="112901" y="28952"/>
            <a:chExt cx="2438400" cy="11499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112901" y="28952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4464" y="211219"/>
              <a:ext cx="20920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410734" y="351009"/>
            <a:ext cx="1405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৮ মিনিট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9682" y="1533519"/>
            <a:ext cx="8276588" cy="5299364"/>
          </a:xfrm>
          <a:prstGeom prst="rect">
            <a:avLst/>
          </a:prstGeom>
          <a:noFill/>
          <a:ln w="38100" cmpd="thickThin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382" y="202473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প্র্রশ্ন: স্থিতি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181" y="2743160"/>
            <a:ext cx="6508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 গতি কী?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5701" y="3467922"/>
            <a:ext cx="674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প্র্রশ্ন: স্থিতি ও গতির মধ্য একটি পার্থক্য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763" y="4319153"/>
            <a:ext cx="8232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 নিচের কোনটি গতির  উদাহরণ?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(ক)   স্থির  বাস                (খ)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স্থির ফুটবল   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(গ) গাছ থেকে ফল পড়া      (ঘ) কোনো ব্যক্তির দা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ড়িয়ে থাকা।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585" y="5328883"/>
            <a:ext cx="3079287" cy="551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845" y="56663"/>
            <a:ext cx="2438400" cy="1025232"/>
            <a:chOff x="249381" y="110840"/>
            <a:chExt cx="2438400" cy="11499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" name="Right Arrow 14"/>
            <p:cNvSpPr/>
            <p:nvPr/>
          </p:nvSpPr>
          <p:spPr>
            <a:xfrm>
              <a:off x="249381" y="110840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5819" y="317653"/>
              <a:ext cx="2126433" cy="79398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5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54" grpId="0"/>
      <p:bldP spid="10" grpId="0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9242" y="2661314"/>
            <a:ext cx="6496344" cy="1405719"/>
            <a:chOff x="1269240" y="2688609"/>
            <a:chExt cx="6496344" cy="1405719"/>
          </a:xfrm>
        </p:grpSpPr>
        <p:sp>
          <p:nvSpPr>
            <p:cNvPr id="2" name="TextBox 1"/>
            <p:cNvSpPr txBox="1"/>
            <p:nvPr/>
          </p:nvSpPr>
          <p:spPr>
            <a:xfrm>
              <a:off x="4067041" y="2786086"/>
              <a:ext cx="3698543" cy="1200329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  <a:sym typeface="Wingdings"/>
                </a:rPr>
                <a:t>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স্থিতি </a:t>
              </a: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  <a:sym typeface="Wingdings"/>
                </a:rPr>
                <a:t>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গতি ।</a:t>
              </a:r>
              <a:endParaRPr lang="bn-BD" sz="3600" dirty="0" smtClean="0">
                <a:latin typeface="Mongolian Baiti" pitchFamily="66" charset="0"/>
                <a:cs typeface="NikoshBAN" pitchFamily="2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269240" y="2688609"/>
              <a:ext cx="2674963" cy="1405719"/>
            </a:xfrm>
            <a:prstGeom prst="rightArrow">
              <a:avLst>
                <a:gd name="adj1" fmla="val 81861"/>
                <a:gd name="adj2" fmla="val 5370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30281" y="3117612"/>
              <a:ext cx="30597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গুরুত্বপূর্ণ 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শব্দসমূহ</a:t>
              </a:r>
              <a:endParaRPr lang="bn-BD" sz="3200" dirty="0">
                <a:solidFill>
                  <a:schemeClr val="bg1"/>
                </a:solidFill>
                <a:latin typeface="Mongolian Baiti" pitchFamily="66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4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436" y="3113628"/>
            <a:ext cx="5785933" cy="1077218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স্থিতি ও গতি যদি না থাকত তাহলে আমাদের দৈনন্দিন জীবনে কী কী সমস্যা হত?</a:t>
            </a:r>
            <a:endParaRPr lang="bn-BD" sz="3200" dirty="0" smtClean="0">
              <a:latin typeface="Mongolian Baiti" pitchFamily="66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52" y="28952"/>
            <a:ext cx="2438400" cy="1149927"/>
            <a:chOff x="249381" y="110840"/>
            <a:chExt cx="2438400" cy="1149927"/>
          </a:xfrm>
        </p:grpSpPr>
        <p:sp>
          <p:nvSpPr>
            <p:cNvPr id="6" name="Right Arrow 5"/>
            <p:cNvSpPr/>
            <p:nvPr/>
          </p:nvSpPr>
          <p:spPr>
            <a:xfrm>
              <a:off x="249381" y="110840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5819" y="348734"/>
              <a:ext cx="21264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5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72922" y="1217221"/>
            <a:ext cx="6183085" cy="23440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66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38100" cmpd="sng">
                <a:solidFill>
                  <a:srgbClr val="0066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6166" y="4090781"/>
            <a:ext cx="3931685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544" y="118020"/>
            <a:ext cx="2362200" cy="13365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44" y="2956822"/>
            <a:ext cx="8763000" cy="1077218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 হলেন-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344" y="4211292"/>
            <a:ext cx="8763000" cy="1815882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সামসুদ্দিন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তালুকদার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প্রভাষক, টিটিসি,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খাদিজা ইয়াসমিন,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অধ্যাপক, টিটিসি,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জনাব মোঃ তাজুল ইসলাম, সহকারী অধ্যাপক, টিটিসি, পাবনা।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জি এম রাকিবুল ইসলাম, প্রভাষক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রংপুর।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344" y="1593182"/>
            <a:ext cx="8763000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3" y="2731841"/>
            <a:ext cx="7194645" cy="3987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0412" y="65672"/>
            <a:ext cx="6896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সকলকে 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8100" y="1059773"/>
            <a:ext cx="3657600" cy="1481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73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33" y="2857555"/>
            <a:ext cx="3941622" cy="3477875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মোঃ আবদুল 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বি.এসসি-বি.এড (গণিত)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সহকারী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আতাতুর্ক মডেল হাই  স্কুল,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দাগনভূঞা, ফেনী।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: ০১৮১৬ ৮৩ ০১ ৫৫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E-mail: abdulmannanamhs@gmail.com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DOEL\Desktop\AM=Pic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87" y="278670"/>
            <a:ext cx="1853175" cy="2346496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2836" y="2857561"/>
            <a:ext cx="3948548" cy="3416320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ষষ্ঠ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অধ্যায়: দশম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--/--/২০১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7203" y="72125"/>
            <a:ext cx="202276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2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77421" y="1048997"/>
            <a:ext cx="8857396" cy="5021062"/>
            <a:chOff x="177421" y="1048997"/>
            <a:chExt cx="8857396" cy="5021062"/>
          </a:xfrm>
        </p:grpSpPr>
        <p:grpSp>
          <p:nvGrpSpPr>
            <p:cNvPr id="2" name="Group 1"/>
            <p:cNvGrpSpPr/>
            <p:nvPr/>
          </p:nvGrpSpPr>
          <p:grpSpPr>
            <a:xfrm>
              <a:off x="177421" y="1425289"/>
              <a:ext cx="8857396" cy="4644770"/>
              <a:chOff x="177421" y="1342159"/>
              <a:chExt cx="8857396" cy="464477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77421" y="1342159"/>
                <a:ext cx="8857396" cy="2788229"/>
                <a:chOff x="177421" y="1342159"/>
                <a:chExt cx="8857396" cy="2788229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90944" y="1342159"/>
                  <a:ext cx="8467726" cy="2509405"/>
                  <a:chOff x="290944" y="1342159"/>
                  <a:chExt cx="8467726" cy="2509405"/>
                </a:xfrm>
              </p:grpSpPr>
              <p:pic>
                <p:nvPicPr>
                  <p:cNvPr id="7" name="Picture 11" descr="C:\Users\DOEL\Desktop\7=cut\gotti\rty54y645y4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0944" y="1440873"/>
                    <a:ext cx="1773383" cy="24106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" name="Picture 8" descr="C:\Users\DOEL\Desktop\7=cut\gotti\54y54yh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63220" y="1342159"/>
                    <a:ext cx="1695450" cy="24955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421" y="3782293"/>
                  <a:ext cx="8857396" cy="34809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236" y="5638834"/>
                <a:ext cx="8686800" cy="34809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" name="Picture 2" descr="F:\Mobile=w60=5-4-15\New folder\IMG_20150324_152603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06"/>
            <a:stretch/>
          </p:blipFill>
          <p:spPr bwMode="auto">
            <a:xfrm>
              <a:off x="1897041" y="1048997"/>
              <a:ext cx="5500048" cy="2813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3" y="4067548"/>
            <a:ext cx="1052083" cy="109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C:\Users\DOEL\Desktop\graphics-walking-79673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5" y="3034147"/>
            <a:ext cx="6191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DOEL\Desktop\GIF=25-9-14\school2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90801" y="5098474"/>
            <a:ext cx="11568545" cy="7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DOEL\Desktop\GIF=25-9-14\animated-bicycle-image-0016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40" y="4058672"/>
            <a:ext cx="990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9314" y="6060106"/>
            <a:ext cx="5500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দৃশ্য থেকে তোমরা কী বুঝেছ?</a:t>
            </a:r>
            <a:endParaRPr lang="bn-BD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197" y="6074620"/>
            <a:ext cx="2859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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স্থিতি ও গতি।</a:t>
            </a:r>
            <a:endParaRPr lang="bn-BD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-3114794" y="980567"/>
            <a:ext cx="2126433" cy="119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13412" y="114936"/>
            <a:ext cx="3228107" cy="830997"/>
            <a:chOff x="3131128" y="113201"/>
            <a:chExt cx="3228107" cy="926754"/>
          </a:xfrm>
        </p:grpSpPr>
        <p:sp>
          <p:nvSpPr>
            <p:cNvPr id="18" name="Right Arrow 17"/>
            <p:cNvSpPr/>
            <p:nvPr/>
          </p:nvSpPr>
          <p:spPr>
            <a:xfrm rot="5400000">
              <a:off x="4312227" y="-1007914"/>
              <a:ext cx="865909" cy="3228107"/>
            </a:xfrm>
            <a:prstGeom prst="rightArrow">
              <a:avLst>
                <a:gd name="adj1" fmla="val 81861"/>
                <a:gd name="adj2" fmla="val 5370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7283" y="113201"/>
              <a:ext cx="1721945" cy="9267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লক্ষ কর</a:t>
              </a:r>
              <a:endPara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938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1.04705 -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4" y="-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5087E-6 L 0.98819 -0.0062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10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1.01371 -0.0004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5128" y="1647146"/>
            <a:ext cx="74260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স্থিতি ও গতি</a:t>
            </a:r>
            <a:endParaRPr lang="bn-BD" sz="138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9492" y="5045424"/>
            <a:ext cx="3762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১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13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126" y="111478"/>
            <a:ext cx="8843747" cy="1048581"/>
            <a:chOff x="150126" y="111478"/>
            <a:chExt cx="8843747" cy="1048581"/>
          </a:xfrm>
        </p:grpSpPr>
        <p:grpSp>
          <p:nvGrpSpPr>
            <p:cNvPr id="11" name="Group 10"/>
            <p:cNvGrpSpPr/>
            <p:nvPr/>
          </p:nvGrpSpPr>
          <p:grpSpPr>
            <a:xfrm>
              <a:off x="150126" y="122829"/>
              <a:ext cx="8843747" cy="1037230"/>
              <a:chOff x="150126" y="122829"/>
              <a:chExt cx="8843747" cy="1037230"/>
            </a:xfrm>
          </p:grpSpPr>
          <p:sp>
            <p:nvSpPr>
              <p:cNvPr id="2" name="Chevron 1"/>
              <p:cNvSpPr/>
              <p:nvPr/>
            </p:nvSpPr>
            <p:spPr>
              <a:xfrm>
                <a:off x="150126" y="122829"/>
                <a:ext cx="1146412" cy="1009935"/>
              </a:xfrm>
              <a:prstGeom prst="chevr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Chevron 2"/>
              <p:cNvSpPr/>
              <p:nvPr/>
            </p:nvSpPr>
            <p:spPr>
              <a:xfrm rot="10800000">
                <a:off x="7888405" y="136475"/>
                <a:ext cx="1105468" cy="1009935"/>
              </a:xfrm>
              <a:prstGeom prst="chevr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flipV="1">
                <a:off x="204716" y="1119116"/>
                <a:ext cx="8734568" cy="13648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32013" y="122830"/>
                <a:ext cx="8734568" cy="13648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hevron 8"/>
              <p:cNvSpPr/>
              <p:nvPr/>
            </p:nvSpPr>
            <p:spPr>
              <a:xfrm>
                <a:off x="968992" y="150124"/>
                <a:ext cx="1146412" cy="1009935"/>
              </a:xfrm>
              <a:prstGeom prst="chevr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vron 9"/>
              <p:cNvSpPr/>
              <p:nvPr/>
            </p:nvSpPr>
            <p:spPr>
              <a:xfrm rot="10800000">
                <a:off x="7137778" y="150123"/>
                <a:ext cx="1105468" cy="1009935"/>
              </a:xfrm>
              <a:prstGeom prst="chevr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291386" y="111478"/>
              <a:ext cx="2290548" cy="1009935"/>
              <a:chOff x="1121392" y="1599084"/>
              <a:chExt cx="2290548" cy="1009935"/>
            </a:xfrm>
          </p:grpSpPr>
          <p:sp>
            <p:nvSpPr>
              <p:cNvPr id="13" name="Chevron 12"/>
              <p:cNvSpPr/>
              <p:nvPr/>
            </p:nvSpPr>
            <p:spPr>
              <a:xfrm>
                <a:off x="1121392" y="1599084"/>
                <a:ext cx="2290548" cy="1009935"/>
              </a:xfrm>
              <a:prstGeom prst="chevron">
                <a:avLst>
                  <a:gd name="adj" fmla="val 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32742" y="1633893"/>
                <a:ext cx="212910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bn-BD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শিখনফল</a:t>
                </a: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2499814" y="1382975"/>
            <a:ext cx="4801737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  <a:sym typeface="Wingdings 3"/>
              </a:rPr>
              <a:t>এই পাঠ শেষে শিক্ষার্থীরা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3"/>
              </a:rPr>
              <a:t>…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endParaRPr lang="en-US" sz="4000" dirty="0"/>
          </a:p>
        </p:txBody>
      </p:sp>
      <p:sp>
        <p:nvSpPr>
          <p:cNvPr id="18" name="Freeform 17"/>
          <p:cNvSpPr/>
          <p:nvPr/>
        </p:nvSpPr>
        <p:spPr>
          <a:xfrm>
            <a:off x="951137" y="2537352"/>
            <a:ext cx="6937263" cy="964367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1" tIns="72476" rIns="72476" bIns="72478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স্থিতি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গতি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51136" y="3873642"/>
            <a:ext cx="6937264" cy="963861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67372" rIns="67372" bIns="67373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স্থিতি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গতির মধ্যে পার্থক্য ব্যাখ্যা করতে পারবে।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9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756065"/>
              </p:ext>
            </p:extLst>
          </p:nvPr>
        </p:nvGraphicFramePr>
        <p:xfrm>
          <a:off x="5793511" y="432307"/>
          <a:ext cx="2944089" cy="283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name="Picture (32-bit)" r:id="rId4" imgW="4095720" imgH="4095720" progId="">
                  <p:embed/>
                </p:oleObj>
              </mc:Choice>
              <mc:Fallback>
                <p:oleObj name="Picture (32-bit)" r:id="rId4" imgW="4095720" imgH="4095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3511" y="432307"/>
                        <a:ext cx="2944089" cy="2832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104604" y="1228166"/>
            <a:ext cx="342222" cy="1395599"/>
            <a:chOff x="-1339053" y="1442190"/>
            <a:chExt cx="342222" cy="1771463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6622" y="2393528"/>
            <a:ext cx="1233606" cy="23262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আবদুল মান্নান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04604" y="1046392"/>
            <a:ext cx="342222" cy="1771463"/>
            <a:chOff x="-1339053" y="1442190"/>
            <a:chExt cx="342222" cy="1771463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33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70631" y="1745611"/>
            <a:ext cx="385049" cy="348392"/>
            <a:chOff x="749528" y="2488738"/>
            <a:chExt cx="481442" cy="439213"/>
          </a:xfrm>
        </p:grpSpPr>
        <p:sp>
          <p:nvSpPr>
            <p:cNvPr id="11" name="Oval 10"/>
            <p:cNvSpPr/>
            <p:nvPr/>
          </p:nvSpPr>
          <p:spPr>
            <a:xfrm>
              <a:off x="749528" y="2488738"/>
              <a:ext cx="481442" cy="4392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30069" y="2642164"/>
              <a:ext cx="120360" cy="141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3999" y="506022"/>
            <a:ext cx="5477825" cy="2615870"/>
            <a:chOff x="226289" y="464457"/>
            <a:chExt cx="5477825" cy="2615870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89" y="464457"/>
              <a:ext cx="2395255" cy="2615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 descr="C:\Users\DOEL\Desktop\7=cut\gotti\iuhiuhi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788" y="689232"/>
              <a:ext cx="3058326" cy="229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562262" y="4402257"/>
            <a:ext cx="6647546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  <a:sym typeface="Wingdings"/>
              </a:rPr>
              <a:t>স্থির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82728" y="4485369"/>
            <a:ext cx="6250503" cy="1261884"/>
            <a:chOff x="3849459" y="3828888"/>
            <a:chExt cx="6250503" cy="1261884"/>
          </a:xfrm>
        </p:grpSpPr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170" y="4046840"/>
              <a:ext cx="883255" cy="905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849459" y="3828888"/>
              <a:ext cx="6250503" cy="12618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  <a:sym typeface="Wingdings"/>
                </a:rPr>
                <a:t>সময়ের পরিবর্তন হচ্ছে। কিন্তু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গাছ-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পালা এবং দালান-কোঠার অবস্থান কেমন?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89998" y="4317225"/>
            <a:ext cx="6766894" cy="937163"/>
            <a:chOff x="3849459" y="3828888"/>
            <a:chExt cx="6250503" cy="1323439"/>
          </a:xfrm>
        </p:grpSpPr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896" y="4074134"/>
              <a:ext cx="883255" cy="828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849459" y="3828888"/>
              <a:ext cx="6250503" cy="132343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  <a:sym typeface="Wingdings"/>
                </a:rPr>
                <a:t>বস্তুর এ অবস্থাকে কী বলা যেতে পারে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90623" y="4026441"/>
            <a:ext cx="6647546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  <a:sym typeface="Wingdings"/>
              </a:rPr>
              <a:t>স্থিতি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77769" y="3057096"/>
            <a:ext cx="5250873" cy="2743203"/>
            <a:chOff x="1939636" y="1981731"/>
            <a:chExt cx="5250873" cy="3042616"/>
          </a:xfrm>
        </p:grpSpPr>
        <p:sp>
          <p:nvSpPr>
            <p:cNvPr id="11" name="Rectangle 10"/>
            <p:cNvSpPr/>
            <p:nvPr/>
          </p:nvSpPr>
          <p:spPr>
            <a:xfrm>
              <a:off x="2147452" y="2382965"/>
              <a:ext cx="4558146" cy="256027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**এ পর্বে শিক্ষক পাঠ্য বইয়ের 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3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পৃষ্ঠার নির্দেশনা মোতাবেক কলম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/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পেন্সিল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ব্যবহার করে শিক্ষার্থীদেরকে হাতে-কলমে 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স্থিতি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বুঝানোর চেষ্টা করতে পারেন।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939636" y="1981731"/>
              <a:ext cx="5250873" cy="3042616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13159" y="1778258"/>
            <a:ext cx="7426035" cy="1077218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কাজ: প্রিয় শিক্ষার্থী বন্ধুরা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তোমরা এখন হাত দিয়ে একটি কলম ধরে রাখ।-------( নির্দেশনা চলমান)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60" y="294645"/>
            <a:ext cx="1726650" cy="139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7039" y="6115873"/>
            <a:ext cx="5942763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 স্থিতিকে আমরা কীভাবে সংজ্ঞায়িত করতে পারি?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495" y="4572934"/>
            <a:ext cx="81049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সময়ের সাপেক্ষে গাছটির অবস্থান কেমন এবং কেন?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2901" y="15511"/>
            <a:ext cx="2438400" cy="1149927"/>
            <a:chOff x="112901" y="28952"/>
            <a:chExt cx="2438400" cy="11499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112901" y="28952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4464" y="211219"/>
              <a:ext cx="2092035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53" y="461538"/>
            <a:ext cx="2579427" cy="281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78975" y="351009"/>
            <a:ext cx="1337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৪ মিনিট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624</Words>
  <Application>Microsoft Office PowerPoint</Application>
  <PresentationFormat>On-screen Show (4:3)</PresentationFormat>
  <Paragraphs>90</Paragraphs>
  <Slides>17</Slides>
  <Notes>11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Picture (32-bit)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943</cp:revision>
  <dcterms:created xsi:type="dcterms:W3CDTF">2014-09-19T01:15:52Z</dcterms:created>
  <dcterms:modified xsi:type="dcterms:W3CDTF">2016-08-10T04:52:49Z</dcterms:modified>
</cp:coreProperties>
</file>